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5"/>
      <p:bold r:id="rId16"/>
      <p:italic r:id="rId17"/>
      <p:boldItalic r:id="rId18"/>
    </p:embeddedFont>
    <p:embeddedFont>
      <p:font typeface="Nunito Sans" pitchFamily="2" charset="0"/>
      <p:regular r:id="rId19"/>
      <p:bold r:id="rId20"/>
      <p:italic r:id="rId21"/>
      <p:boldItalic r:id="rId22"/>
    </p:embeddedFont>
    <p:embeddedFont>
      <p:font typeface="Rockwell" panose="02060603020205020403" pitchFamily="18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14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SLIDES_API663270187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SLIDES_API663270187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SLIDES_API663270187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SLIDES_API663270187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SLIDES_API663270187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SLIDES_API663270187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SLIDES_API66327018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SLIDES_API66327018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SLIDES_API66327018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SLIDES_API66327018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663270187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663270187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SLIDES_API663270187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SLIDES_API663270187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663270187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663270187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SLIDES_API663270187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SLIDES_API663270187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SLIDES_API663270187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SLIDES_API663270187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SLIDES_API663270187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SLIDES_API663270187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932734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10838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44832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2365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3687799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3825051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91130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421464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717307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>
  <p:cSld name="Slide With Paragraph v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566250" y="959700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26428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Slide With Bullet Points v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566250" y="11541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609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647441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Slide With Paragraph v2 - Image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1"/>
          </p:nvPr>
        </p:nvSpPr>
        <p:spPr>
          <a:xfrm>
            <a:off x="566250" y="11541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25315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>
  <p:cSld name="Slide with 2 columns v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Nunito Sans"/>
              <a:buNone/>
              <a:defRPr sz="1200" b="1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4"/>
          </p:nvPr>
        </p:nvSpPr>
        <p:spPr>
          <a:xfrm>
            <a:off x="4845450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Nunito Sans"/>
              <a:buNone/>
              <a:defRPr sz="1200" b="1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None/>
              <a:defRPr sz="1200" b="1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29513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Slide With Bullet Points v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17"/>
          <p:cNvSpPr txBox="1">
            <a:spLocks noGrp="1"/>
          </p:cNvSpPr>
          <p:nvPr>
            <p:ph type="title"/>
          </p:nvPr>
        </p:nvSpPr>
        <p:spPr>
          <a:xfrm>
            <a:off x="4651550" y="673625"/>
            <a:ext cx="40935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4651550" y="1154125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144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30661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22990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936039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82576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3521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3065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23269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39083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>
            <a:spLocks noGrp="1"/>
          </p:cNvSpPr>
          <p:nvPr>
            <p:ph type="ctrTitle"/>
          </p:nvPr>
        </p:nvSpPr>
        <p:spPr>
          <a:xfrm>
            <a:off x="1120251" y="225245"/>
            <a:ext cx="6751097" cy="17907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Deep Learning-Based Interruption Discovery Framework for Software-Defined Networks</a:t>
            </a:r>
            <a:endParaRPr cap="none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80" name="Google Shape;180;p18"/>
          <p:cNvSpPr txBox="1">
            <a:spLocks noGrp="1"/>
          </p:cNvSpPr>
          <p:nvPr>
            <p:ph type="subTitle" idx="1"/>
          </p:nvPr>
        </p:nvSpPr>
        <p:spPr>
          <a:xfrm>
            <a:off x="72737" y="2315440"/>
            <a:ext cx="8998526" cy="2505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r>
              <a:rPr lang="en-IN" b="1"/>
              <a:t>Authors:</a:t>
            </a:r>
          </a:p>
          <a:p>
            <a:r>
              <a:rPr lang="en-IN" sz="1800" b="0" i="0" u="none" strike="noStrike" baseline="0">
                <a:latin typeface="Times New Roman" panose="02020603050405020304" pitchFamily="18" charset="0"/>
              </a:rPr>
              <a:t>Dr. Vikas Mahandule, Mrs. Harsha Patil, Mr.Saurav Temgire, Mr. Aniket Masale,</a:t>
            </a:r>
          </a:p>
          <a:p>
            <a:r>
              <a:rPr lang="en-US" sz="1800" b="0" i="0" u="none" strike="noStrike" baseline="0">
                <a:latin typeface="Times New Roman" panose="02020603050405020304" pitchFamily="18" charset="0"/>
              </a:rPr>
              <a:t>Mr. Sarvadnya Mawal, Mr. Prince Turkar</a:t>
            </a:r>
          </a:p>
          <a:p>
            <a:r>
              <a:rPr lang="en-US" sz="1800" b="0" i="0" u="none" strike="noStrike" baseline="0">
                <a:latin typeface="Times New Roman" panose="02020603050405020304" pitchFamily="18" charset="0"/>
              </a:rPr>
              <a:t>HOD, Assistant Professor, Department of Computer Application</a:t>
            </a:r>
          </a:p>
          <a:p>
            <a:r>
              <a:rPr lang="en-US" sz="1800" b="0" i="0" u="none" strike="noStrike" baseline="0">
                <a:latin typeface="Times New Roman" panose="02020603050405020304" pitchFamily="18" charset="0"/>
              </a:rPr>
              <a:t>Assistant Professor, Department of Computer Application2</a:t>
            </a:r>
          </a:p>
          <a:p>
            <a:r>
              <a:rPr lang="en-IN" sz="1800" b="0" i="0" u="none" strike="noStrike" baseline="0">
                <a:latin typeface="Times New Roman" panose="02020603050405020304" pitchFamily="18" charset="0"/>
              </a:rPr>
              <a:t>Students, MSC(CA)3,4,5,6</a:t>
            </a:r>
          </a:p>
          <a:p>
            <a:r>
              <a:rPr lang="en-IN" sz="1800" b="0" i="0" u="none" strike="noStrike" baseline="0">
                <a:latin typeface="Times New Roman" panose="02020603050405020304" pitchFamily="18" charset="0"/>
              </a:rPr>
              <a:t>MIT Arts Commerce and Science College Alandi Devachi, Pune, Maharashtra, India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243" name="Google Shape;243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 of Research</a:t>
            </a:r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body" idx="1"/>
          </p:nvPr>
        </p:nvSpPr>
        <p:spPr>
          <a:xfrm>
            <a:off x="4433455" y="1572775"/>
            <a:ext cx="4351670" cy="3504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research opens avenues for potential future developments in SDNs.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Exploration of additional deep learning techniques for enhanced detection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Application of the framework in different network environments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Continued research on improving data quality and model integration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3351014" y="493516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1"/>
          </p:nvPr>
        </p:nvSpPr>
        <p:spPr>
          <a:xfrm>
            <a:off x="318377" y="940216"/>
            <a:ext cx="8507245" cy="38257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research contributes significantly to interruption detection in SDNs through a deep learning approach.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effectLst/>
              </a:rPr>
              <a:t>Highlights the effectiveness of combining CNNs and RNNs</a:t>
            </a:r>
            <a:endParaRPr>
              <a:effectLst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effectLst/>
              </a:rPr>
              <a:t>Addresses the inadequacies of traditional detection methods</a:t>
            </a:r>
            <a:endParaRPr>
              <a:effectLst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>
                <a:effectLst/>
              </a:rPr>
              <a:t>Provides a foundation for future advancements in SDN management systems</a:t>
            </a: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>
                <a:effectLst/>
              </a:rPr>
              <a:t>Deep learning is a powerful tool for enhancing network security.    </a:t>
            </a: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>
                <a:effectLst/>
              </a:rPr>
              <a:t>Our framework effectively detects interruptions in SDNs.   </a:t>
            </a: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>
                <a:effectLst/>
              </a:rPr>
              <a:t> Future research should focus on optimizing and deploying this technoloy</a:t>
            </a:r>
            <a:endParaRPr>
              <a:effectLst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cap="none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References</a:t>
            </a:r>
            <a:endParaRPr/>
          </a:p>
        </p:txBody>
      </p:sp>
      <p:sp>
        <p:nvSpPr>
          <p:cNvPr id="257" name="Google Shape;257;p29"/>
          <p:cNvSpPr txBox="1">
            <a:spLocks noGrp="1"/>
          </p:cNvSpPr>
          <p:nvPr>
            <p:ph type="body" idx="1"/>
          </p:nvPr>
        </p:nvSpPr>
        <p:spPr>
          <a:xfrm>
            <a:off x="331950" y="959699"/>
            <a:ext cx="8245800" cy="387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algn="l"/>
            <a:r>
              <a:rPr lang="en-IN" sz="1700" b="0" i="0" u="none" strike="noStrike" baseline="0">
                <a:latin typeface="Times New Roman" panose="02020603050405020304" pitchFamily="18" charset="0"/>
              </a:rPr>
              <a:t>[1]. Kreutz, D., Ramos, F. M., &amp; Veríssimo, P. (2015). "Software-Defined Networking: A Comprehensive</a:t>
            </a:r>
            <a:r>
              <a:rPr lang="en-US" sz="1700" b="0" i="0" u="none" strike="noStrike" baseline="0">
                <a:latin typeface="Times New Roman" panose="02020603050405020304" pitchFamily="18" charset="0"/>
              </a:rPr>
              <a:t>Survey." Proceedings of the IEEE, 103(1), 14-76.</a:t>
            </a:r>
          </a:p>
          <a:p>
            <a:pPr algn="l"/>
            <a:r>
              <a:rPr lang="en-US" sz="1700" b="0" i="0" u="none" strike="noStrike" baseline="0">
                <a:latin typeface="Times New Roman" panose="02020603050405020304" pitchFamily="18" charset="0"/>
              </a:rPr>
              <a:t>[2]. Tang, J., Yang, X., &amp; Zhao, L. (2020). "Deep Learning for Anomaly Detection in Network Traffic." Journal of</a:t>
            </a:r>
          </a:p>
          <a:p>
            <a:pPr algn="l"/>
            <a:r>
              <a:rPr lang="en-US" sz="1700" b="0" i="0" u="none" strike="noStrike" baseline="0">
                <a:latin typeface="Times New Roman" panose="02020603050405020304" pitchFamily="18" charset="0"/>
              </a:rPr>
              <a:t>Computer Networks and Communications, 2020, Article ID 5437584.</a:t>
            </a:r>
          </a:p>
          <a:p>
            <a:pPr algn="l"/>
            <a:r>
              <a:rPr lang="en-US" sz="1700" b="0" i="0" u="none" strike="noStrike" baseline="0">
                <a:latin typeface="Times New Roman" panose="02020603050405020304" pitchFamily="18" charset="0"/>
              </a:rPr>
              <a:t>[3]. Yin, S., Li, C., &amp; Zhang, H. (2021). "Intrusion Detection System Using Long Short-Term Memory Networks."</a:t>
            </a:r>
            <a:r>
              <a:rPr lang="en-IN" sz="1700" b="0" i="0" u="none" strike="noStrike" baseline="0">
                <a:latin typeface="Times New Roman" panose="02020603050405020304" pitchFamily="18" charset="0"/>
              </a:rPr>
              <a:t>IEEE Access, 9, 27911-27921.</a:t>
            </a:r>
          </a:p>
          <a:p>
            <a:pPr algn="l"/>
            <a:r>
              <a:rPr lang="en-US" sz="1700" b="0" i="0" u="none" strike="noStrike" baseline="0">
                <a:latin typeface="Times New Roman" panose="02020603050405020304" pitchFamily="18" charset="0"/>
              </a:rPr>
              <a:t>[4]. Zhang, L., &amp; Zhao, X. (2019). "A Survey on Privacy-Preserving Techniques in Machine Learning." IEEETransactions on Knowledge and Data Engineering, 31(7), 1245-1258.</a:t>
            </a:r>
          </a:p>
          <a:p>
            <a:pPr algn="l"/>
            <a:r>
              <a:rPr lang="en-US" sz="1700" b="0" i="0" u="none" strike="noStrike" baseline="0">
                <a:latin typeface="Times New Roman" panose="02020603050405020304" pitchFamily="18" charset="0"/>
              </a:rPr>
              <a:t>[5]. Jaffrelot, C. (2009). The Hindu Nationalist Movement and Indian Politics: 1925 to the 1990s. Princeton</a:t>
            </a:r>
            <a:r>
              <a:rPr lang="en-IN" sz="1700" b="0" i="0" u="none" strike="noStrike" baseline="0">
                <a:latin typeface="Times New Roman" panose="02020603050405020304" pitchFamily="18" charset="0"/>
              </a:rPr>
              <a:t>University Press.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cap="none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 to Deep Learning in SDNs</a:t>
            </a:r>
            <a:endParaRPr cap="none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86" name="Google Shape;186;p19"/>
          <p:cNvSpPr txBox="1">
            <a:spLocks noGrp="1"/>
          </p:cNvSpPr>
          <p:nvPr>
            <p:ph type="body" idx="1"/>
          </p:nvPr>
        </p:nvSpPr>
        <p:spPr>
          <a:xfrm>
            <a:off x="566250" y="1318550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285750" indent="-285750">
              <a:lnSpc>
                <a:spcPct val="200000"/>
              </a:lnSpc>
            </a:pPr>
            <a:r>
              <a:rPr lang="en-US"/>
              <a:t>Software-defined networks (SDNs) are complex and dynamic, making it difficult to detect and fix network problems (outages).</a:t>
            </a:r>
          </a:p>
          <a:p>
            <a:pPr marL="285750" indent="-285750">
              <a:lnSpc>
                <a:spcPct val="200000"/>
              </a:lnSpc>
            </a:pPr>
            <a:r>
              <a:rPr lang="en-US"/>
              <a:t>Traditional methods for finding these problems often don't work well because SDNs are so large and unpredictable.    </a:t>
            </a:r>
          </a:p>
          <a:p>
            <a:pPr marL="285750" indent="-285750">
              <a:lnSpc>
                <a:spcPct val="200000"/>
              </a:lnSpc>
            </a:pPr>
            <a:r>
              <a:rPr lang="en-US"/>
              <a:t>Our research uses deep learning, a powerful technology, to find these network problems more effectively.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192" name="Google Shape;192;p20"/>
          <p:cNvSpPr txBox="1">
            <a:spLocks noGrp="1"/>
          </p:cNvSpPr>
          <p:nvPr>
            <p:ph type="title"/>
          </p:nvPr>
        </p:nvSpPr>
        <p:spPr>
          <a:xfrm>
            <a:off x="381000" y="555861"/>
            <a:ext cx="40935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cap="none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Abstract of the Research</a:t>
            </a:r>
            <a:endParaRPr cap="none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93" name="Google Shape;193;p20"/>
          <p:cNvSpPr txBox="1">
            <a:spLocks noGrp="1"/>
          </p:cNvSpPr>
          <p:nvPr>
            <p:ph type="body" idx="1"/>
          </p:nvPr>
        </p:nvSpPr>
        <p:spPr>
          <a:xfrm>
            <a:off x="381000" y="1350818"/>
            <a:ext cx="4440382" cy="3562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research focuses on enhancing interruption detection in SDNs through advanced deep learning techniques.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Traditional interruption detection methods struggle with the complexity of SDNs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Our approach leverages both </a:t>
            </a:r>
            <a:r>
              <a:rPr lang="en" b="1"/>
              <a:t>CNNs</a:t>
            </a:r>
            <a:r>
              <a:rPr lang="en"/>
              <a:t> and </a:t>
            </a:r>
            <a:r>
              <a:rPr lang="en" b="1"/>
              <a:t>RNNs</a:t>
            </a:r>
            <a:r>
              <a:rPr lang="en"/>
              <a:t> to analyze network traffic data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Captures </a:t>
            </a:r>
            <a:r>
              <a:rPr lang="en" b="1"/>
              <a:t>temporal</a:t>
            </a:r>
            <a:r>
              <a:rPr lang="en"/>
              <a:t> and </a:t>
            </a:r>
            <a:r>
              <a:rPr lang="en" b="1"/>
              <a:t>geographical</a:t>
            </a:r>
            <a:r>
              <a:rPr lang="en"/>
              <a:t> relationships for improved detection accuracy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 of the Research</a:t>
            </a:r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body" idx="1"/>
          </p:nvPr>
        </p:nvSpPr>
        <p:spPr>
          <a:xfrm>
            <a:off x="566250" y="1505500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research presents a novel approach that combines CNNs and RNNs, significantly impacting the performance of interruption detection.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Improved detection accuracy leads to reduced </a:t>
            </a:r>
            <a:r>
              <a:rPr lang="en" b="1"/>
              <a:t>false positives</a:t>
            </a:r>
            <a:endParaRPr b="1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Enhances the resilience of SDN management systems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Contributes to the overall security and stability of network operations</a:t>
            </a:r>
            <a:endParaRPr/>
          </a:p>
        </p:txBody>
      </p:sp>
      <p:pic>
        <p:nvPicPr>
          <p:cNvPr id="198" name="Google Shape;198;p2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029" t="11615" r="15959" b="13805"/>
          <a:stretch/>
        </p:blipFill>
        <p:spPr>
          <a:xfrm>
            <a:off x="4659750" y="597425"/>
            <a:ext cx="4322618" cy="38360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206" name="Google Shape;206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the Research Problem</a:t>
            </a:r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body" idx="1"/>
          </p:nvPr>
        </p:nvSpPr>
        <p:spPr>
          <a:xfrm>
            <a:off x="566250" y="1677450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interruption detection techniques are inadequate for managing the scale and unpredictability of SDNs.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Difficulty in identifying and mitigating network outages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Poor performance and increased downtime with existing methods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Need for a more efficient and effective detection approach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1828800" y="285698"/>
            <a:ext cx="5269350" cy="836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Overview</a:t>
            </a:r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220899" y="1287307"/>
            <a:ext cx="8583663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/>
              <a:t>Data Collection: Gather network traffic data from real-world SDN setups.   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/>
              <a:t>Data Preprocessing: Clean, normalize, and extract relevant features from the raw data.   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/>
              <a:t> Model Development: Create and refine deep learning models (CNNs and RNNs).   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/>
              <a:t> Model Training and Validation: Train the models using the processed data and validate their performance.   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/>
              <a:t>Integration and Implementation: Integrate the trained models into the SDN environment for real-time detection.    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594" r="3025"/>
          <a:stretch/>
        </p:blipFill>
        <p:spPr>
          <a:xfrm>
            <a:off x="4495800" y="0"/>
            <a:ext cx="4648175" cy="5143500"/>
          </a:xfrm>
          <a:prstGeom prst="rect">
            <a:avLst/>
          </a:prstGeom>
        </p:spPr>
      </p:pic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Models Used</a:t>
            </a:r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body" idx="1"/>
          </p:nvPr>
        </p:nvSpPr>
        <p:spPr>
          <a:xfrm>
            <a:off x="333027" y="1641550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research employs specific deep learning models to enhance detection capabilities.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700" b="1"/>
              <a:t>CNNs</a:t>
            </a:r>
            <a:r>
              <a:rPr lang="en" sz="1700"/>
              <a:t>: Focus on analyzing spatial patterns and are excellent for feature extraction</a:t>
            </a:r>
            <a:endParaRPr sz="17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700" b="1"/>
              <a:t>RNNs</a:t>
            </a:r>
            <a:r>
              <a:rPr lang="en" sz="1700"/>
              <a:t>: Capture temporal dependencies and identify recurrent traffic irregularities</a:t>
            </a:r>
            <a:endParaRPr sz="17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700" b="1"/>
              <a:t>CNN-RNN Integration</a:t>
            </a:r>
            <a:r>
              <a:rPr lang="en" sz="1700"/>
              <a:t>: Combines both analyses for higher detection accuracy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cap="none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Challenges Faced and Solutions Proposed</a:t>
            </a:r>
            <a:endParaRPr cap="none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27" name="Google Shape;227;p25"/>
          <p:cNvSpPr txBox="1">
            <a:spLocks noGrp="1"/>
          </p:cNvSpPr>
          <p:nvPr>
            <p:ph type="body" idx="1"/>
          </p:nvPr>
        </p:nvSpPr>
        <p:spPr>
          <a:xfrm>
            <a:off x="630068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71450" indent="-171450">
              <a:lnSpc>
                <a:spcPct val="200000"/>
              </a:lnSpc>
            </a:pPr>
            <a:r>
              <a:rPr lang="en-US" sz="1200"/>
              <a:t>SDNs are vulnerable to cyberattacks due to their centralized control.    </a:t>
            </a:r>
          </a:p>
          <a:p>
            <a:pPr marL="171450" indent="-171450">
              <a:lnSpc>
                <a:spcPct val="200000"/>
              </a:lnSpc>
            </a:pPr>
            <a:r>
              <a:rPr lang="en-US" sz="1200"/>
              <a:t>Traditional methods often fail to keep up with the dynamic nature of modern SDN setups.    </a:t>
            </a:r>
          </a:p>
          <a:p>
            <a:pPr marL="171450" indent="-171450">
              <a:lnSpc>
                <a:spcPct val="200000"/>
              </a:lnSpc>
            </a:pPr>
            <a:r>
              <a:rPr lang="en-US" sz="1200"/>
              <a:t>There is a need for more effective methods to detect interruptions in SDNs. </a:t>
            </a:r>
            <a:endParaRPr sz="12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71450" indent="-171450">
              <a:lnSpc>
                <a:spcPct val="150000"/>
              </a:lnSpc>
              <a:spcAft>
                <a:spcPts val="1200"/>
              </a:spcAft>
            </a:pPr>
            <a:r>
              <a:rPr lang="en-US" sz="1200"/>
              <a:t>We use Deep Neural Networks (DNNs), a type of artificial intelligence that can learn from vast amounts of data.</a:t>
            </a:r>
          </a:p>
          <a:p>
            <a:pPr marL="171450" indent="-171450">
              <a:lnSpc>
                <a:spcPct val="150000"/>
              </a:lnSpc>
              <a:spcAft>
                <a:spcPts val="1200"/>
              </a:spcAft>
            </a:pPr>
            <a:r>
              <a:rPr lang="en-US" sz="1200"/>
              <a:t>DNNs can analyze network traffic patterns and identify anomalies that indicate disruptions or invasions.</a:t>
            </a:r>
          </a:p>
          <a:p>
            <a:pPr marL="171450" indent="-171450">
              <a:lnSpc>
                <a:spcPct val="150000"/>
              </a:lnSpc>
              <a:spcAft>
                <a:spcPts val="1200"/>
              </a:spcAft>
            </a:pPr>
            <a:r>
              <a:rPr lang="en-US" sz="1200"/>
              <a:t>This approach helps to improve the accuracy and efficiency of detecting problems in SDNs.    </a:t>
            </a:r>
            <a:endParaRPr sz="1200"/>
          </a:p>
        </p:txBody>
      </p:sp>
      <p:sp>
        <p:nvSpPr>
          <p:cNvPr id="229" name="Google Shape;229;p25"/>
          <p:cNvSpPr txBox="1">
            <a:spLocks noGrp="1"/>
          </p:cNvSpPr>
          <p:nvPr>
            <p:ph type="subTitle" idx="3"/>
          </p:nvPr>
        </p:nvSpPr>
        <p:spPr>
          <a:xfrm>
            <a:off x="566251" y="1318737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Key Challenges</a:t>
            </a:r>
            <a:endParaRPr sz="18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230" name="Google Shape;230;p25"/>
          <p:cNvSpPr txBox="1">
            <a:spLocks noGrp="1"/>
          </p:cNvSpPr>
          <p:nvPr>
            <p:ph type="subTitle" idx="4"/>
          </p:nvPr>
        </p:nvSpPr>
        <p:spPr>
          <a:xfrm>
            <a:off x="4845449" y="1318737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Our Solution</a:t>
            </a:r>
            <a:endParaRPr sz="18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Discussion</a:t>
            </a:r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body" idx="1"/>
          </p:nvPr>
        </p:nvSpPr>
        <p:spPr>
          <a:xfrm>
            <a:off x="4651550" y="1548980"/>
            <a:ext cx="40935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from the research highlight the effectiveness of the proposed framework.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Significant improvements in detection accuracy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Enhanced implications for SDN management and security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Validation of the effectiveness of deep learning approaches in real-world scenarios</a:t>
            </a: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26</TotalTime>
  <Words>843</Words>
  <Application>Microsoft Office PowerPoint</Application>
  <PresentationFormat>On-screen Show (16:9)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Bookman Old Style</vt:lpstr>
      <vt:lpstr>Arial</vt:lpstr>
      <vt:lpstr>Rockwell</vt:lpstr>
      <vt:lpstr>Wingdings</vt:lpstr>
      <vt:lpstr>Times New Roman</vt:lpstr>
      <vt:lpstr>Nunito Sans</vt:lpstr>
      <vt:lpstr>Damask</vt:lpstr>
      <vt:lpstr>Deep Learning-Based Interruption Discovery Framework for Software-Defined Networks</vt:lpstr>
      <vt:lpstr>Introduction to Deep Learning in SDNs</vt:lpstr>
      <vt:lpstr>Abstract of the Research</vt:lpstr>
      <vt:lpstr>Significance of the Research</vt:lpstr>
      <vt:lpstr>Identifying the Research Problem</vt:lpstr>
      <vt:lpstr>Methodology Overview</vt:lpstr>
      <vt:lpstr>Deep Learning Models Used</vt:lpstr>
      <vt:lpstr>Challenges Faced and Solutions Proposed</vt:lpstr>
      <vt:lpstr>Results and Discussion</vt:lpstr>
      <vt:lpstr>Future Scope of Research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Saurav Temgire</dc:creator>
  <cp:lastModifiedBy>Saurav Temgire</cp:lastModifiedBy>
  <cp:revision>6</cp:revision>
  <dcterms:modified xsi:type="dcterms:W3CDTF">2024-11-18T01:57:16Z</dcterms:modified>
</cp:coreProperties>
</file>